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9"/>
  </p:notesMasterIdLst>
  <p:handoutMasterIdLst>
    <p:handoutMasterId r:id="rId10"/>
  </p:handoutMasterIdLst>
  <p:sldIdLst>
    <p:sldId id="469" r:id="rId2"/>
    <p:sldId id="478" r:id="rId3"/>
    <p:sldId id="458" r:id="rId4"/>
    <p:sldId id="473" r:id="rId5"/>
    <p:sldId id="462" r:id="rId6"/>
    <p:sldId id="461" r:id="rId7"/>
    <p:sldId id="48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51480AD-6DA6-41EF-99CD-10B8B52A8E9A}">
          <p14:sldIdLst>
            <p14:sldId id="469"/>
            <p14:sldId id="478"/>
            <p14:sldId id="458"/>
            <p14:sldId id="473"/>
            <p14:sldId id="462"/>
            <p14:sldId id="461"/>
            <p14:sldId id="4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E9F2"/>
    <a:srgbClr val="351BC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45" autoAdjust="0"/>
    <p:restoredTop sz="94849" autoAdjust="0"/>
  </p:normalViewPr>
  <p:slideViewPr>
    <p:cSldViewPr showGuides="1">
      <p:cViewPr varScale="1">
        <p:scale>
          <a:sx n="81" d="100"/>
          <a:sy n="81" d="100"/>
        </p:scale>
        <p:origin x="1531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13D04-B408-9B45-A960-B8E3197146D8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A923E-9804-714C-B62A-6C6B5D8CC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306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B4F73-6CC2-4729-8E6D-DAE5432555C6}" type="datetimeFigureOut">
              <a:rPr lang="en-US" smtClean="0"/>
              <a:t>9/24/2015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16946-E974-4631-8DE9-FA714CD9FE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9695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1D0AB-F9DE-4B9C-8118-5C5E286B4000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99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1D0AB-F9DE-4B9C-8118-5C5E286B4000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99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ass-C_SQR_TAG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329" y="685800"/>
            <a:ext cx="6017342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40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2743200"/>
            <a:ext cx="7123113" cy="1682496"/>
          </a:xfrm>
        </p:spPr>
        <p:txBody>
          <a:bodyPr anchor="t"/>
          <a:lstStyle>
            <a:lvl1pPr marL="0" indent="0">
              <a:buNone/>
              <a:defRPr sz="2500">
                <a:solidFill>
                  <a:srgbClr val="67A2D7"/>
                </a:solidFill>
              </a:defRPr>
            </a:lvl1pPr>
            <a:lvl2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1"/>
            <a:ext cx="9144000" cy="1143001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1628" tIns="40814" rIns="81628" bIns="40814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600200"/>
            <a:ext cx="9144000" cy="990600"/>
          </a:xfrm>
          <a:prstGeom prst="rect">
            <a:avLst/>
          </a:prstGeom>
          <a:solidFill>
            <a:schemeClr val="accent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1628" tIns="40814" rIns="81628" bIns="40814" anchor="ctr"/>
          <a:lstStyle/>
          <a:p>
            <a:pPr algn="ctr"/>
            <a:endParaRPr lang="en-US" cap="all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990600"/>
          </a:xfrm>
        </p:spPr>
        <p:txBody>
          <a:bodyPr>
            <a:normAutofit/>
          </a:bodyPr>
          <a:lstStyle>
            <a:lvl1pPr algn="l">
              <a:buNone/>
              <a:defRPr sz="3200" b="1" cap="all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pic>
        <p:nvPicPr>
          <p:cNvPr id="4" name="Picture 3" descr="Compass-C_HORIZ_NO-TA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800"/>
            <a:ext cx="2287765" cy="914400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28259" y="6321552"/>
            <a:ext cx="3287483" cy="310896"/>
          </a:xfrm>
          <a:prstGeom prst="rect">
            <a:avLst/>
          </a:prstGeom>
        </p:spPr>
        <p:txBody>
          <a:bodyPr lIns="81628" tIns="40814" rIns="81628" bIns="40814" anchor="ctr"/>
          <a:lstStyle>
            <a:lvl1pPr algn="ctr"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Confidential and Proprietary – Intended for Compass Customers Only 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7917" y="6321552"/>
            <a:ext cx="533400" cy="310896"/>
          </a:xfrm>
          <a:prstGeom prst="rect">
            <a:avLst/>
          </a:prstGeom>
        </p:spPr>
        <p:txBody>
          <a:bodyPr lIns="81628" tIns="40814" rIns="81628" bIns="40814" anchor="ctr"/>
          <a:lstStyle>
            <a:lvl1pPr algn="r"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fld id="{3FA6D40E-28D7-4521-8EBF-CD3E6DE2FC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447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7845552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845552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661990" y="1412875"/>
            <a:ext cx="7820025" cy="0"/>
          </a:xfrm>
          <a:prstGeom prst="line">
            <a:avLst/>
          </a:prstGeom>
          <a:ln w="5715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28259" y="6321552"/>
            <a:ext cx="3287483" cy="310896"/>
          </a:xfrm>
          <a:prstGeom prst="rect">
            <a:avLst/>
          </a:prstGeom>
        </p:spPr>
        <p:txBody>
          <a:bodyPr lIns="81628" tIns="40814" rIns="81628" bIns="40814" anchor="ctr"/>
          <a:lstStyle>
            <a:lvl1pPr algn="ctr"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Confidential and Proprietary – Intended for Compass Customers Only 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7917" y="6321552"/>
            <a:ext cx="533400" cy="310896"/>
          </a:xfrm>
          <a:prstGeom prst="rect">
            <a:avLst/>
          </a:prstGeom>
        </p:spPr>
        <p:txBody>
          <a:bodyPr lIns="81628" tIns="40814" rIns="81628" bIns="40814" anchor="ctr"/>
          <a:lstStyle>
            <a:lvl1pPr algn="r"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fld id="{D8FB1406-BA6E-4082-B43D-D1DFFAFF915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7259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1" y="1589567"/>
            <a:ext cx="3886201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1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61990" y="1412875"/>
            <a:ext cx="7820025" cy="0"/>
          </a:xfrm>
          <a:prstGeom prst="line">
            <a:avLst/>
          </a:prstGeom>
          <a:ln w="5715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28259" y="6321552"/>
            <a:ext cx="3287483" cy="310896"/>
          </a:xfrm>
          <a:prstGeom prst="rect">
            <a:avLst/>
          </a:prstGeom>
        </p:spPr>
        <p:txBody>
          <a:bodyPr lIns="81628" tIns="40814" rIns="81628" bIns="40814" anchor="ctr"/>
          <a:lstStyle>
            <a:lvl1pPr algn="ctr"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Confidential and Proprietary – Intended for Compass Customers Only 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7917" y="6321552"/>
            <a:ext cx="533400" cy="310896"/>
          </a:xfrm>
          <a:prstGeom prst="rect">
            <a:avLst/>
          </a:prstGeom>
        </p:spPr>
        <p:txBody>
          <a:bodyPr lIns="81628" tIns="40814" rIns="81628" bIns="40814" anchor="ctr"/>
          <a:lstStyle>
            <a:lvl1pPr algn="r"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fld id="{D8FB1406-BA6E-4082-B43D-D1DFFAFF915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083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661990" y="1412875"/>
            <a:ext cx="7820025" cy="0"/>
          </a:xfrm>
          <a:prstGeom prst="line">
            <a:avLst/>
          </a:prstGeom>
          <a:ln w="5715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28259" y="6321552"/>
            <a:ext cx="3287483" cy="310896"/>
          </a:xfrm>
          <a:prstGeom prst="rect">
            <a:avLst/>
          </a:prstGeom>
        </p:spPr>
        <p:txBody>
          <a:bodyPr lIns="81628" tIns="40814" rIns="81628" bIns="40814" anchor="ctr"/>
          <a:lstStyle>
            <a:lvl1pPr algn="ctr"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Confidential and Proprietary – Intended for Compass Customers Only 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7917" y="6321552"/>
            <a:ext cx="533400" cy="310896"/>
          </a:xfrm>
          <a:prstGeom prst="rect">
            <a:avLst/>
          </a:prstGeom>
        </p:spPr>
        <p:txBody>
          <a:bodyPr lIns="81628" tIns="40814" rIns="81628" bIns="40814" anchor="ctr"/>
          <a:lstStyle>
            <a:lvl1pPr algn="r"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fld id="{D8FB1406-BA6E-4082-B43D-D1DFFAFF915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21260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28259" y="6321552"/>
            <a:ext cx="3287483" cy="310896"/>
          </a:xfrm>
          <a:prstGeom prst="rect">
            <a:avLst/>
          </a:prstGeom>
        </p:spPr>
        <p:txBody>
          <a:bodyPr lIns="81628" tIns="40814" rIns="81628" bIns="40814" anchor="ctr"/>
          <a:lstStyle>
            <a:lvl1pPr algn="ctr"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Confidential and Proprietary – Intended for Compass Customers Only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7917" y="6321552"/>
            <a:ext cx="533400" cy="310896"/>
          </a:xfrm>
          <a:prstGeom prst="rect">
            <a:avLst/>
          </a:prstGeom>
        </p:spPr>
        <p:txBody>
          <a:bodyPr lIns="81628" tIns="40814" rIns="81628" bIns="40814" anchor="ctr"/>
          <a:lstStyle>
            <a:lvl1pPr algn="r"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fld id="{D8FB1406-BA6E-4082-B43D-D1DFFAFF915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9508" y="6330744"/>
            <a:ext cx="2434317" cy="301704"/>
          </a:xfrm>
          <a:prstGeom prst="rect">
            <a:avLst/>
          </a:prstGeom>
          <a:noFill/>
        </p:spPr>
        <p:txBody>
          <a:bodyPr wrap="none" lIns="54946" tIns="27473" rIns="54946" bIns="27473" rtlCol="0" anchor="ctr">
            <a:spAutoFit/>
          </a:bodyPr>
          <a:lstStyle/>
          <a:p>
            <a:pPr algn="l"/>
            <a:r>
              <a:rPr lang="en-US" dirty="0" smtClean="0">
                <a:solidFill>
                  <a:srgbClr val="6FA9DC"/>
                </a:solidFill>
              </a:rPr>
              <a:t>Healthcare  Redefined.</a:t>
            </a:r>
            <a:endParaRPr lang="en-US" dirty="0">
              <a:solidFill>
                <a:srgbClr val="6FA9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7612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28259" y="6321552"/>
            <a:ext cx="3287483" cy="310896"/>
          </a:xfrm>
          <a:prstGeom prst="rect">
            <a:avLst/>
          </a:prstGeom>
        </p:spPr>
        <p:txBody>
          <a:bodyPr lIns="81628" tIns="40814" rIns="81628" bIns="40814" anchor="ctr"/>
          <a:lstStyle>
            <a:lvl1pPr algn="ctr"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Confidential and Proprietary – Intended for Compass Customers Only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7917" y="6321552"/>
            <a:ext cx="533400" cy="310896"/>
          </a:xfrm>
          <a:prstGeom prst="rect">
            <a:avLst/>
          </a:prstGeom>
        </p:spPr>
        <p:txBody>
          <a:bodyPr lIns="81628" tIns="40814" rIns="81628" bIns="40814" anchor="ctr"/>
          <a:lstStyle>
            <a:lvl1pPr algn="r"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fld id="{3FA6D40E-28D7-4521-8EBF-CD3E6DE2FC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841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0" r="18889" b="18307"/>
          <a:stretch/>
        </p:blipFill>
        <p:spPr>
          <a:xfrm>
            <a:off x="-8168" y="0"/>
            <a:ext cx="9152168" cy="685800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28259" y="6321552"/>
            <a:ext cx="3287483" cy="310896"/>
          </a:xfrm>
          <a:prstGeom prst="rect">
            <a:avLst/>
          </a:prstGeom>
        </p:spPr>
        <p:txBody>
          <a:bodyPr lIns="81628" tIns="40814" rIns="81628" bIns="40814" anchor="ctr"/>
          <a:lstStyle>
            <a:lvl1pPr algn="ctr"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Confidential and Proprietary – Intended for Compass Customers Only 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7917" y="6321552"/>
            <a:ext cx="533400" cy="310896"/>
          </a:xfrm>
          <a:prstGeom prst="rect">
            <a:avLst/>
          </a:prstGeom>
        </p:spPr>
        <p:txBody>
          <a:bodyPr lIns="81628" tIns="40814" rIns="81628" bIns="40814" anchor="ctr"/>
          <a:lstStyle>
            <a:lvl1pPr algn="r"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fld id="{3FA6D40E-28D7-4521-8EBF-CD3E6DE2FC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52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0" r="18889" b="18307"/>
          <a:stretch/>
        </p:blipFill>
        <p:spPr>
          <a:xfrm>
            <a:off x="-13068" y="0"/>
            <a:ext cx="9157068" cy="6858000"/>
          </a:xfrm>
          <a:prstGeom prst="rect">
            <a:avLst/>
          </a:prstGeom>
        </p:spPr>
      </p:pic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1" y="6321552"/>
            <a:ext cx="533400" cy="310896"/>
          </a:xfrm>
          <a:prstGeom prst="rect">
            <a:avLst/>
          </a:prstGeom>
        </p:spPr>
        <p:txBody>
          <a:bodyPr lIns="81628" tIns="40814" rIns="81628" bIns="40814" anchor="ctr"/>
          <a:lstStyle>
            <a:lvl1pPr algn="ctr"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fld id="{D8FB1406-BA6E-4082-B43D-D1DFFAFF915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78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85801" y="228600"/>
            <a:ext cx="7772400" cy="990600"/>
          </a:xfrm>
          <a:prstGeom prst="rect">
            <a:avLst/>
          </a:prstGeom>
        </p:spPr>
        <p:txBody>
          <a:bodyPr vert="horz" lIns="81628" tIns="40814" rIns="81628" bIns="40814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1"/>
            <a:ext cx="7845552" cy="4526281"/>
          </a:xfrm>
          <a:prstGeom prst="rect">
            <a:avLst/>
          </a:prstGeom>
        </p:spPr>
        <p:txBody>
          <a:bodyPr vert="horz" lIns="81628" tIns="40814" rIns="81628" bIns="40814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28259" y="6321552"/>
            <a:ext cx="3287483" cy="310896"/>
          </a:xfrm>
          <a:prstGeom prst="rect">
            <a:avLst/>
          </a:prstGeom>
        </p:spPr>
        <p:txBody>
          <a:bodyPr lIns="81628" tIns="40814" rIns="81628" bIns="40814" anchor="ctr"/>
          <a:lstStyle>
            <a:lvl1pPr algn="ctr"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Confidential and Proprietary – Intended for Compass Customers Only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7917" y="6321552"/>
            <a:ext cx="533400" cy="310896"/>
          </a:xfrm>
          <a:prstGeom prst="rect">
            <a:avLst/>
          </a:prstGeom>
        </p:spPr>
        <p:txBody>
          <a:bodyPr lIns="81628" tIns="40814" rIns="81628" bIns="40814" anchor="ctr"/>
          <a:lstStyle>
            <a:lvl1pPr algn="r"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fld id="{D8FB1406-BA6E-4082-B43D-D1DFFAFF915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9508" y="6330744"/>
            <a:ext cx="2434317" cy="301704"/>
          </a:xfrm>
          <a:prstGeom prst="rect">
            <a:avLst/>
          </a:prstGeom>
          <a:noFill/>
        </p:spPr>
        <p:txBody>
          <a:bodyPr wrap="none" lIns="54946" tIns="27473" rIns="54946" bIns="27473" rtlCol="0" anchor="ctr">
            <a:spAutoFit/>
          </a:bodyPr>
          <a:lstStyle/>
          <a:p>
            <a:pPr algn="l"/>
            <a:r>
              <a:rPr lang="en-US" dirty="0" smtClean="0">
                <a:solidFill>
                  <a:srgbClr val="6FA9DC"/>
                </a:solidFill>
              </a:rPr>
              <a:t>Healthcare  Redefined.</a:t>
            </a:r>
            <a:endParaRPr lang="en-US" dirty="0">
              <a:solidFill>
                <a:srgbClr val="6FA9DC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 rot="16200000">
            <a:off x="-2591105" y="3157805"/>
            <a:ext cx="54349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white"/>
                </a:solidFill>
              </a:rPr>
              <a:t>Empowering Smarter Healthcare Decisions</a:t>
            </a:r>
            <a:endParaRPr lang="en-US" sz="1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49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</p:sldLayoutIdLst>
  <p:transition spd="med">
    <p:split orient="vert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latinLnBrk="0" hangingPunct="1">
        <a:spcBef>
          <a:spcPct val="0"/>
        </a:spcBef>
        <a:buNone/>
        <a:defRPr kumimoji="0" sz="2900" b="1" kern="1200" cap="all" baseline="0">
          <a:solidFill>
            <a:srgbClr val="6FA9DC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85699" indent="-285699" algn="l" rtl="0" eaLnBrk="1" latinLnBrk="0" hangingPunct="1">
        <a:spcBef>
          <a:spcPts val="1607"/>
        </a:spcBef>
        <a:buClr>
          <a:srgbClr val="67A2D7"/>
        </a:buClr>
        <a:buSzPct val="120000"/>
        <a:buFont typeface="Arial"/>
        <a:buChar char="•"/>
        <a:defRPr kumimoji="0" sz="2200" kern="1200">
          <a:solidFill>
            <a:schemeClr val="tx2"/>
          </a:solidFill>
          <a:latin typeface="+mj-lt"/>
          <a:ea typeface="+mn-ea"/>
          <a:cs typeface="Arial" panose="020B0604020202020204" pitchFamily="34" charset="0"/>
        </a:defRPr>
      </a:lvl1pPr>
      <a:lvl2pPr marL="571398" indent="-244885" algn="l" rtl="0" eaLnBrk="1" latinLnBrk="0" hangingPunct="1">
        <a:spcBef>
          <a:spcPts val="535"/>
        </a:spcBef>
        <a:buClr>
          <a:srgbClr val="A1A1A1"/>
        </a:buClr>
        <a:buSzPct val="100000"/>
        <a:buFont typeface="Courier New"/>
        <a:buChar char="o"/>
        <a:defRPr kumimoji="0" sz="1800" kern="1200">
          <a:solidFill>
            <a:schemeClr val="tx2"/>
          </a:solidFill>
          <a:latin typeface="+mj-lt"/>
          <a:ea typeface="+mn-ea"/>
          <a:cs typeface="Arial" panose="020B0604020202020204" pitchFamily="34" charset="0"/>
        </a:defRPr>
      </a:lvl2pPr>
      <a:lvl3pPr marL="816282" indent="-204070" algn="l" rtl="0" eaLnBrk="1" latinLnBrk="0" hangingPunct="1">
        <a:spcBef>
          <a:spcPts val="535"/>
        </a:spcBef>
        <a:buClr>
          <a:srgbClr val="67A2D7"/>
        </a:buClr>
        <a:buSzPct val="100000"/>
        <a:buFont typeface="Lucida Grande"/>
        <a:buChar char="-"/>
        <a:defRPr kumimoji="0" sz="1600" kern="1200">
          <a:solidFill>
            <a:schemeClr val="tx2"/>
          </a:solidFill>
          <a:latin typeface="+mj-lt"/>
          <a:ea typeface="+mn-ea"/>
          <a:cs typeface="Arial" panose="020B0604020202020204" pitchFamily="34" charset="0"/>
        </a:defRPr>
      </a:lvl3pPr>
      <a:lvl4pPr marL="1224424" indent="-204070" algn="l" rtl="0" eaLnBrk="1" latinLnBrk="0" hangingPunct="1">
        <a:spcBef>
          <a:spcPts val="358"/>
        </a:spcBef>
        <a:buClr>
          <a:srgbClr val="A1A1A1"/>
        </a:buClr>
        <a:buSzPct val="75000"/>
        <a:buFont typeface="Wingdings"/>
        <a:buChar char=""/>
        <a:defRPr kumimoji="0" sz="1600" kern="1200">
          <a:solidFill>
            <a:srgbClr val="3C3C3B"/>
          </a:solidFill>
          <a:latin typeface="+mj-lt"/>
          <a:ea typeface="+mn-ea"/>
          <a:cs typeface="Arial" panose="020B0604020202020204" pitchFamily="34" charset="0"/>
        </a:defRPr>
      </a:lvl4pPr>
      <a:lvl5pPr marL="1632566" indent="-204070" algn="l" rtl="0" eaLnBrk="1" latinLnBrk="0" hangingPunct="1">
        <a:spcBef>
          <a:spcPts val="358"/>
        </a:spcBef>
        <a:buClr>
          <a:srgbClr val="67A2D7"/>
        </a:buClr>
        <a:buSzPct val="65000"/>
        <a:buFont typeface="Wingdings"/>
        <a:buChar char=""/>
        <a:defRPr kumimoji="0" sz="1600" kern="1200">
          <a:solidFill>
            <a:srgbClr val="3C3C3B"/>
          </a:solidFill>
          <a:latin typeface="+mj-lt"/>
          <a:ea typeface="+mn-ea"/>
          <a:cs typeface="Arial" panose="020B0604020202020204" pitchFamily="34" charset="0"/>
        </a:defRPr>
      </a:lvl5pPr>
      <a:lvl6pPr marL="1877451" indent="-20407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22335" indent="-20407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67220" indent="-20407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12105" indent="-20407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081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162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8569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257800"/>
            <a:ext cx="91440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pic>
        <p:nvPicPr>
          <p:cNvPr id="11" name="Picture 10" descr="JC2A9409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729"/>
          <a:stretch/>
        </p:blipFill>
        <p:spPr>
          <a:xfrm flipH="1">
            <a:off x="0" y="-1"/>
            <a:ext cx="9144000" cy="605155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321425"/>
            <a:ext cx="533400" cy="311150"/>
          </a:xfrm>
        </p:spPr>
        <p:txBody>
          <a:bodyPr/>
          <a:lstStyle/>
          <a:p>
            <a:fld id="{D8FB1406-BA6E-4082-B43D-D1DFFAFF9153}" type="slidenum">
              <a:rPr lang="en-US" smtClean="0">
                <a:solidFill>
                  <a:prstClr val="white"/>
                </a:solidFill>
              </a:rPr>
              <a:pPr/>
              <a:t>1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Compass-C_HORIZ_TAG_REV-2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9557"/>
            <a:ext cx="3657600" cy="1461911"/>
          </a:xfrm>
          <a:prstGeom prst="rect">
            <a:avLst/>
          </a:prstGeom>
        </p:spPr>
      </p:pic>
      <p:pic>
        <p:nvPicPr>
          <p:cNvPr id="12" name="Picture 11" descr="JC2A9409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65" b="729"/>
          <a:stretch/>
        </p:blipFill>
        <p:spPr>
          <a:xfrm flipH="1">
            <a:off x="0" y="6046870"/>
            <a:ext cx="9144000" cy="81113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0" y="5257800"/>
            <a:ext cx="9144000" cy="1600200"/>
          </a:xfrm>
          <a:prstGeom prst="rightArrow">
            <a:avLst>
              <a:gd name="adj1" fmla="val 100000"/>
              <a:gd name="adj2" fmla="val 65788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HEALTHCARE STARTS </a:t>
            </a:r>
          </a:p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WITH COMPASS.</a:t>
            </a:r>
          </a:p>
        </p:txBody>
      </p:sp>
    </p:spTree>
    <p:extLst>
      <p:ext uri="{BB962C8B-B14F-4D97-AF65-F5344CB8AC3E}">
        <p14:creationId xmlns:p14="http://schemas.microsoft.com/office/powerpoint/2010/main" val="206232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152400"/>
            <a:ext cx="9144000" cy="63519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95024" y="1358642"/>
            <a:ext cx="3953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Health Insurance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71800" y="2577842"/>
            <a:ext cx="4248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Wellness Programs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0" y="4583450"/>
            <a:ext cx="3767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Vision Insurance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73932" y="3335377"/>
            <a:ext cx="4669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Employee Assistance </a:t>
            </a:r>
            <a:r>
              <a:rPr lang="en-US" sz="2400" dirty="0" smtClean="0">
                <a:solidFill>
                  <a:schemeClr val="accent2"/>
                </a:solidFill>
              </a:rPr>
              <a:t>Program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3912711"/>
            <a:ext cx="4069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Dental Insurance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9600" y="2039977"/>
            <a:ext cx="3579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Rx/Mail Order Program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31904" y="2689712"/>
            <a:ext cx="1535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HRA/HSA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17195" y="2097558"/>
            <a:ext cx="3488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Disease Management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48400" y="3416042"/>
            <a:ext cx="2032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Onsite Clinic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 idx="4294967295"/>
          </p:nvPr>
        </p:nvSpPr>
        <p:spPr>
          <a:xfrm>
            <a:off x="419100" y="228600"/>
            <a:ext cx="8305800" cy="9906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</a:rPr>
              <a:t>Healthcare is overwhelming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5919192"/>
            <a:ext cx="6756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E8331B"/>
                </a:solidFill>
              </a:rPr>
              <a:t>You need a </a:t>
            </a:r>
            <a:r>
              <a:rPr lang="en-US" sz="4000" b="1" dirty="0" smtClean="0">
                <a:solidFill>
                  <a:srgbClr val="E8331B"/>
                </a:solidFill>
              </a:rPr>
              <a:t>simpler plan</a:t>
            </a:r>
            <a:endParaRPr lang="en-US" sz="4000" b="1" dirty="0">
              <a:solidFill>
                <a:srgbClr val="E8331B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25976" y="4052662"/>
            <a:ext cx="3263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Biometric Screenings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88817" y="4709537"/>
            <a:ext cx="3049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Health Assessments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43200" y="5269250"/>
            <a:ext cx="3288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/>
                </a:solidFill>
              </a:rPr>
              <a:t>Medical Terminology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A6D40E-28D7-4521-8EBF-CD3E6DE2FCC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6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705100" y="6492875"/>
            <a:ext cx="3733800" cy="365125"/>
          </a:xfrm>
        </p:spPr>
        <p:txBody>
          <a:bodyPr/>
          <a:lstStyle/>
          <a:p>
            <a:r>
              <a:rPr lang="en-US" sz="700" dirty="0" smtClean="0">
                <a:solidFill>
                  <a:prstClr val="black">
                    <a:tint val="75000"/>
                  </a:prstClr>
                </a:solidFill>
              </a:rPr>
              <a:t>Confidential and Proprietary – Intended for Compass Customers Only </a:t>
            </a:r>
            <a:endParaRPr lang="en-US" sz="7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12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7" grpId="0"/>
      <p:bldP spid="6" grpId="0"/>
      <p:bldP spid="18" grpId="0"/>
      <p:bldP spid="20" grpId="0"/>
      <p:bldP spid="21" grpId="0"/>
      <p:bldP spid="22" grpId="0"/>
      <p:bldP spid="23" grpId="0"/>
      <p:bldP spid="12" grpId="0"/>
      <p:bldP spid="16" grpId="0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1500" y="228600"/>
            <a:ext cx="8001001" cy="9906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Compass Health Pro</a:t>
            </a:r>
            <a:r>
              <a:rPr lang="en-US" sz="2200" baseline="66000" dirty="0" smtClean="0"/>
              <a:t>™</a:t>
            </a:r>
            <a:r>
              <a:rPr lang="en-US" sz="3600" dirty="0" smtClean="0"/>
              <a:t> Consultants</a:t>
            </a:r>
            <a:br>
              <a:rPr lang="en-US" sz="3600" dirty="0" smtClean="0"/>
            </a:br>
            <a:r>
              <a:rPr lang="en-US" sz="2700" b="0" cap="none" dirty="0" smtClean="0"/>
              <a:t>Your Champion for Simpler, Smarter Healthcare</a:t>
            </a:r>
            <a:endParaRPr lang="en-US" sz="2200" b="0" cap="none" dirty="0"/>
          </a:p>
        </p:txBody>
      </p:sp>
      <p:pic>
        <p:nvPicPr>
          <p:cNvPr id="9" name="Picture 8" descr="HP_Desk_JC2A9314 as Smart Object-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7" b="4807"/>
          <a:stretch/>
        </p:blipFill>
        <p:spPr>
          <a:xfrm>
            <a:off x="0" y="1364507"/>
            <a:ext cx="9144000" cy="5493493"/>
          </a:xfrm>
          <a:prstGeom prst="rect">
            <a:avLst/>
          </a:prstGeom>
        </p:spPr>
      </p:pic>
      <p:sp>
        <p:nvSpPr>
          <p:cNvPr id="10" name="Title 2"/>
          <p:cNvSpPr txBox="1">
            <a:spLocks/>
          </p:cNvSpPr>
          <p:nvPr/>
        </p:nvSpPr>
        <p:spPr>
          <a:xfrm>
            <a:off x="0" y="5934456"/>
            <a:ext cx="9144000" cy="771144"/>
          </a:xfrm>
          <a:prstGeom prst="rect">
            <a:avLst/>
          </a:prstGeom>
          <a:solidFill>
            <a:srgbClr val="6FA9DC"/>
          </a:solidFill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 cap="all" baseline="0">
                <a:solidFill>
                  <a:srgbClr val="67A2D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800" b="0" cap="none" dirty="0">
                <a:solidFill>
                  <a:schemeClr val="bg1"/>
                </a:solidFill>
              </a:rPr>
              <a:t>Healthcare Support for You and Your </a:t>
            </a:r>
            <a:r>
              <a:rPr lang="en-US" sz="2800" b="0" cap="none" dirty="0" smtClean="0">
                <a:solidFill>
                  <a:schemeClr val="bg1"/>
                </a:solidFill>
              </a:rPr>
              <a:t>Family.</a:t>
            </a:r>
            <a:endParaRPr lang="en-US" sz="2800" b="0" cap="none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FB1406-BA6E-4082-B43D-D1DFFAFF9153}" type="slidenum">
              <a:rPr lang="en-US" smtClean="0">
                <a:solidFill>
                  <a:schemeClr val="bg1"/>
                </a:solidFill>
              </a:rPr>
              <a:pPr/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47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How compass takes care of you.</a:t>
            </a:r>
            <a:endParaRPr lang="en-US" sz="3200" dirty="0"/>
          </a:p>
        </p:txBody>
      </p:sp>
      <p:grpSp>
        <p:nvGrpSpPr>
          <p:cNvPr id="52" name="Group 51"/>
          <p:cNvGrpSpPr/>
          <p:nvPr/>
        </p:nvGrpSpPr>
        <p:grpSpPr>
          <a:xfrm>
            <a:off x="486443" y="1752600"/>
            <a:ext cx="4041445" cy="1162205"/>
            <a:chOff x="397543" y="1752600"/>
            <a:chExt cx="4041445" cy="1162205"/>
          </a:xfrm>
        </p:grpSpPr>
        <p:pic>
          <p:nvPicPr>
            <p:cNvPr id="9" name="Picture 8" descr="InsuranceBenefits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11" t="35672" r="32368" b="35478"/>
            <a:stretch/>
          </p:blipFill>
          <p:spPr>
            <a:xfrm>
              <a:off x="397543" y="1752600"/>
              <a:ext cx="1162191" cy="1162205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556756" y="1752600"/>
              <a:ext cx="2882232" cy="826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Aft>
                  <a:spcPts val="300"/>
                </a:spcAft>
              </a:pPr>
              <a:r>
                <a:rPr lang="en-US" sz="1400" b="1" cap="all" dirty="0" smtClean="0">
                  <a:solidFill>
                    <a:schemeClr val="accent1"/>
                  </a:solidFill>
                </a:rPr>
                <a:t>Understand Your Benefits</a:t>
              </a:r>
            </a:p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tx2"/>
                  </a:solidFill>
                </a:rPr>
                <a:t>Receive guidance in understanding your benefits throughout the year.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789486" y="1752600"/>
            <a:ext cx="4042443" cy="1269578"/>
            <a:chOff x="4700586" y="1752600"/>
            <a:chExt cx="4042443" cy="1269578"/>
          </a:xfrm>
        </p:grpSpPr>
        <p:pic>
          <p:nvPicPr>
            <p:cNvPr id="7" name="Picture 6" descr="FindADoctor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57" t="35868" r="31270" b="35477"/>
            <a:stretch/>
          </p:blipFill>
          <p:spPr>
            <a:xfrm>
              <a:off x="4700586" y="1755775"/>
              <a:ext cx="1170038" cy="1154350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860797" y="1752600"/>
              <a:ext cx="2882232" cy="1269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Aft>
                  <a:spcPts val="300"/>
                </a:spcAft>
              </a:pPr>
              <a:r>
                <a:rPr lang="en-US" sz="1400" b="1" cap="all" dirty="0" smtClean="0">
                  <a:solidFill>
                    <a:schemeClr val="accent1"/>
                  </a:solidFill>
                </a:rPr>
                <a:t>Find A great doctor</a:t>
              </a:r>
            </a:p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tx2"/>
                  </a:solidFill>
                </a:rPr>
                <a:t>Find the best doctors, dentists &amp;</a:t>
              </a:r>
              <a:r>
                <a:rPr lang="en-US" sz="1200" dirty="0" smtClean="0">
                  <a:solidFill>
                    <a:schemeClr val="tx2"/>
                  </a:solidFill>
                </a:rPr>
                <a:t> </a:t>
              </a:r>
              <a:r>
                <a:rPr lang="en-US" sz="1200" dirty="0">
                  <a:solidFill>
                    <a:schemeClr val="tx2"/>
                  </a:solidFill>
                </a:rPr>
                <a:t>eye-care professionals in your area and network that meet your </a:t>
              </a:r>
              <a:r>
                <a:rPr lang="en-US" sz="1200" dirty="0" smtClean="0">
                  <a:solidFill>
                    <a:schemeClr val="tx2"/>
                  </a:solidFill>
                </a:rPr>
                <a:t>preferences &amp; healthcare </a:t>
              </a:r>
              <a:r>
                <a:rPr lang="en-US" sz="1200" dirty="0">
                  <a:solidFill>
                    <a:schemeClr val="tx2"/>
                  </a:solidFill>
                </a:rPr>
                <a:t>needs.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01329" y="4737109"/>
            <a:ext cx="4223071" cy="1177916"/>
            <a:chOff x="412429" y="4737109"/>
            <a:chExt cx="4223071" cy="1177916"/>
          </a:xfrm>
        </p:grpSpPr>
        <p:pic>
          <p:nvPicPr>
            <p:cNvPr id="10" name="Picture 9" descr="MedicalBills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8" t="35516" r="31435" b="35244"/>
            <a:stretch/>
          </p:blipFill>
          <p:spPr>
            <a:xfrm>
              <a:off x="412429" y="4737109"/>
              <a:ext cx="1146496" cy="1177916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556756" y="4777005"/>
              <a:ext cx="3078744" cy="789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Aft>
                  <a:spcPts val="300"/>
                </a:spcAft>
              </a:pPr>
              <a:r>
                <a:rPr lang="en-US" sz="1400" b="1" cap="all" dirty="0">
                  <a:solidFill>
                    <a:schemeClr val="accent1"/>
                  </a:solidFill>
                </a:rPr>
                <a:t>GET HELP WITH MEDICAL </a:t>
              </a:r>
              <a:r>
                <a:rPr lang="en-US" sz="1400" b="1" cap="all" dirty="0" smtClean="0">
                  <a:solidFill>
                    <a:schemeClr val="accent1"/>
                  </a:solidFill>
                </a:rPr>
                <a:t>BILLS</a:t>
              </a:r>
            </a:p>
            <a:p>
              <a:pPr>
                <a:lnSpc>
                  <a:spcPct val="120000"/>
                </a:lnSpc>
                <a:spcAft>
                  <a:spcPts val="300"/>
                </a:spcAft>
              </a:pPr>
              <a:r>
                <a:rPr lang="en-US" sz="1100" dirty="0">
                  <a:solidFill>
                    <a:schemeClr val="tx2"/>
                  </a:solidFill>
                </a:rPr>
                <a:t>Have your medical bills reviewed to make sure you are not overcharged.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82600" y="3248446"/>
            <a:ext cx="4241800" cy="1266404"/>
            <a:chOff x="393700" y="3248446"/>
            <a:chExt cx="4241800" cy="1266404"/>
          </a:xfrm>
        </p:grpSpPr>
        <p:pic>
          <p:nvPicPr>
            <p:cNvPr id="12" name="Picture 11" descr="SaveMoney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94" t="35672" r="31233" b="35478"/>
            <a:stretch/>
          </p:blipFill>
          <p:spPr>
            <a:xfrm>
              <a:off x="393700" y="3248446"/>
              <a:ext cx="1170038" cy="116220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556756" y="3280153"/>
              <a:ext cx="3078744" cy="1234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Aft>
                  <a:spcPts val="300"/>
                </a:spcAft>
              </a:pPr>
              <a:r>
                <a:rPr lang="en-US" sz="1400" b="1" cap="all" dirty="0" smtClean="0">
                  <a:solidFill>
                    <a:schemeClr val="accent1"/>
                  </a:solidFill>
                </a:rPr>
                <a:t>Save money on medical care</a:t>
              </a:r>
            </a:p>
            <a:p>
              <a:pPr>
                <a:lnSpc>
                  <a:spcPct val="120000"/>
                </a:lnSpc>
              </a:pPr>
              <a:r>
                <a:rPr lang="en-US" sz="1100" dirty="0">
                  <a:solidFill>
                    <a:schemeClr val="tx2"/>
                  </a:solidFill>
                </a:rPr>
                <a:t>Get price comparisons before receiving care. Depending on doctor, hospital or facility, costs can vary by hundreds or thousands of dollars—even in-network.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792013" y="3238921"/>
            <a:ext cx="4047187" cy="1162205"/>
            <a:chOff x="4703113" y="3238921"/>
            <a:chExt cx="4047187" cy="1162205"/>
          </a:xfrm>
        </p:grpSpPr>
        <p:pic>
          <p:nvPicPr>
            <p:cNvPr id="11" name="Picture 10" descr="MonthlyPrescriptions.pn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18" t="35672" r="31713" b="35478"/>
            <a:stretch/>
          </p:blipFill>
          <p:spPr>
            <a:xfrm>
              <a:off x="4703113" y="3238921"/>
              <a:ext cx="1154344" cy="1162205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5860796" y="3280153"/>
              <a:ext cx="2889504" cy="993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Aft>
                  <a:spcPts val="300"/>
                </a:spcAft>
              </a:pPr>
              <a:r>
                <a:rPr lang="en-US" sz="1400" b="1" cap="all" dirty="0">
                  <a:solidFill>
                    <a:schemeClr val="accent1"/>
                  </a:solidFill>
                </a:rPr>
                <a:t>PAY LESS FOR </a:t>
              </a:r>
              <a:r>
                <a:rPr lang="en-US" sz="1400" b="1" cap="all" dirty="0" smtClean="0">
                  <a:solidFill>
                    <a:schemeClr val="accent1"/>
                  </a:solidFill>
                </a:rPr>
                <a:t>PRESCRIPTIONS</a:t>
              </a:r>
            </a:p>
            <a:p>
              <a:pPr>
                <a:lnSpc>
                  <a:spcPct val="120000"/>
                </a:lnSpc>
                <a:spcAft>
                  <a:spcPts val="300"/>
                </a:spcAft>
              </a:pPr>
              <a:r>
                <a:rPr lang="en-US" sz="1100" dirty="0">
                  <a:solidFill>
                    <a:schemeClr val="tx2"/>
                  </a:solidFill>
                </a:rPr>
                <a:t>Let Compass compare medication prices and explore lower cost options for you.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FB1406-BA6E-4082-B43D-D1DFFAFF9153}" type="slidenum">
              <a:rPr lang="en-US" smtClean="0">
                <a:solidFill>
                  <a:srgbClr val="6FA9DC"/>
                </a:solidFill>
              </a:rPr>
              <a:pPr/>
              <a:t>4</a:t>
            </a:fld>
            <a:endParaRPr lang="en-US" dirty="0">
              <a:solidFill>
                <a:srgbClr val="6FA9DC"/>
              </a:solidFill>
            </a:endParaRPr>
          </a:p>
        </p:txBody>
      </p:sp>
      <p:sp>
        <p:nvSpPr>
          <p:cNvPr id="20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705100" y="6492875"/>
            <a:ext cx="3733800" cy="365125"/>
          </a:xfrm>
        </p:spPr>
        <p:txBody>
          <a:bodyPr/>
          <a:lstStyle/>
          <a:p>
            <a:r>
              <a:rPr lang="en-US" sz="700" dirty="0" smtClean="0">
                <a:solidFill>
                  <a:prstClr val="black">
                    <a:tint val="75000"/>
                  </a:prstClr>
                </a:solidFill>
              </a:rPr>
              <a:t>Confidential and Proprietary – Intended for Compass Customers Only </a:t>
            </a:r>
            <a:endParaRPr lang="en-US" sz="7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29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Compass does not…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800" dirty="0"/>
              <a:t>Share any employee’s personal health information with your employer.</a:t>
            </a:r>
          </a:p>
          <a:p>
            <a:pPr>
              <a:spcBef>
                <a:spcPts val="1800"/>
              </a:spcBef>
            </a:pPr>
            <a:r>
              <a:rPr lang="en-US" sz="2800" dirty="0"/>
              <a:t>Provide medical advice or replace your doctor.</a:t>
            </a:r>
          </a:p>
          <a:p>
            <a:pPr>
              <a:spcBef>
                <a:spcPts val="1800"/>
              </a:spcBef>
            </a:pPr>
            <a:r>
              <a:rPr lang="en-US" sz="2800" dirty="0"/>
              <a:t>Provide assistance for medical emergencies.</a:t>
            </a:r>
          </a:p>
          <a:p>
            <a:pPr>
              <a:spcBef>
                <a:spcPts val="1800"/>
              </a:spcBef>
            </a:pPr>
            <a:r>
              <a:rPr lang="en-US" sz="2800" dirty="0"/>
              <a:t>Receive money for recommending one doctor or hospital over another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700" dirty="0" smtClean="0">
                <a:solidFill>
                  <a:prstClr val="black">
                    <a:tint val="75000"/>
                  </a:prstClr>
                </a:solidFill>
              </a:rPr>
              <a:t>Confidential and Proprietary – Intended for Compass Customers Only </a:t>
            </a:r>
            <a:endParaRPr lang="en-US" sz="7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FB1406-BA6E-4082-B43D-D1DFFAFF9153}" type="slidenum">
              <a:rPr lang="en-US" smtClean="0">
                <a:solidFill>
                  <a:srgbClr val="6FA9DC"/>
                </a:solidFill>
              </a:rPr>
              <a:pPr/>
              <a:t>5</a:t>
            </a:fld>
            <a:endParaRPr lang="en-US" dirty="0">
              <a:solidFill>
                <a:srgbClr val="6FA9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2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FB1406-BA6E-4082-B43D-D1DFFAFF9153}" type="slidenum">
              <a:rPr lang="en-US" smtClean="0">
                <a:solidFill>
                  <a:srgbClr val="6FA9DC"/>
                </a:solidFill>
              </a:rPr>
              <a:pPr/>
              <a:t>6</a:t>
            </a:fld>
            <a:endParaRPr lang="en-US">
              <a:solidFill>
                <a:srgbClr val="6FA9D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228600"/>
            <a:ext cx="7772400" cy="9906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Frequently asked questions</a:t>
            </a:r>
            <a:endParaRPr lang="en-US" sz="3200" dirty="0"/>
          </a:p>
        </p:txBody>
      </p:sp>
      <p:sp>
        <p:nvSpPr>
          <p:cNvPr id="9" name="Rectangle 46"/>
          <p:cNvSpPr>
            <a:spLocks noChangeArrowheads="1"/>
          </p:cNvSpPr>
          <p:nvPr/>
        </p:nvSpPr>
        <p:spPr bwMode="auto">
          <a:xfrm>
            <a:off x="342900" y="1143000"/>
            <a:ext cx="8458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9438" indent="-528638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b="1" dirty="0" smtClean="0">
                <a:solidFill>
                  <a:srgbClr val="463F38"/>
                </a:solidFill>
                <a:latin typeface="+mj-lt"/>
              </a:rPr>
              <a:t>Q:	Can </a:t>
            </a:r>
            <a:r>
              <a:rPr lang="en-US" b="1" dirty="0">
                <a:solidFill>
                  <a:srgbClr val="463F38"/>
                </a:solidFill>
                <a:latin typeface="+mj-lt"/>
              </a:rPr>
              <a:t>Compass assist with issues related to dental and vision benefits?  </a:t>
            </a:r>
          </a:p>
          <a:p>
            <a:pPr marL="579438" indent="-528638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b="1" dirty="0" smtClean="0">
                <a:solidFill>
                  <a:schemeClr val="accent1"/>
                </a:solidFill>
                <a:latin typeface="+mj-lt"/>
              </a:rPr>
              <a:t>A:	YES</a:t>
            </a:r>
            <a:endParaRPr lang="en-US" b="1" dirty="0">
              <a:solidFill>
                <a:schemeClr val="accent1"/>
              </a:solidFill>
              <a:latin typeface="+mj-lt"/>
            </a:endParaRPr>
          </a:p>
          <a:p>
            <a:pPr marL="55563" indent="-4763">
              <a:lnSpc>
                <a:spcPct val="80000"/>
              </a:lnSpc>
              <a:spcBef>
                <a:spcPct val="20000"/>
              </a:spcBef>
              <a:defRPr/>
            </a:pPr>
            <a:endParaRPr lang="en-US" sz="1200" b="1" dirty="0">
              <a:solidFill>
                <a:srgbClr val="463F38"/>
              </a:solidFill>
              <a:latin typeface="+mj-lt"/>
            </a:endParaRPr>
          </a:p>
          <a:p>
            <a:pPr marL="579438" indent="-528638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b="1" dirty="0">
                <a:solidFill>
                  <a:srgbClr val="463F38"/>
                </a:solidFill>
                <a:latin typeface="+mj-lt"/>
              </a:rPr>
              <a:t>Q:  </a:t>
            </a:r>
            <a:r>
              <a:rPr lang="en-US" b="1" dirty="0" smtClean="0">
                <a:solidFill>
                  <a:srgbClr val="463F38"/>
                </a:solidFill>
                <a:latin typeface="+mj-lt"/>
              </a:rPr>
              <a:t>	Can Compass review old bills?   </a:t>
            </a:r>
            <a:endParaRPr lang="en-US" b="1" dirty="0">
              <a:solidFill>
                <a:srgbClr val="463F38"/>
              </a:solidFill>
              <a:latin typeface="+mj-lt"/>
            </a:endParaRPr>
          </a:p>
          <a:p>
            <a:pPr marL="579438" indent="-528638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b="1" dirty="0" smtClean="0">
                <a:solidFill>
                  <a:srgbClr val="6FA9DC"/>
                </a:solidFill>
                <a:latin typeface="+mj-lt"/>
              </a:rPr>
              <a:t>A:	YES</a:t>
            </a:r>
            <a:endParaRPr lang="en-US" b="1" dirty="0">
              <a:solidFill>
                <a:srgbClr val="6FA9DC"/>
              </a:solidFill>
              <a:latin typeface="+mj-lt"/>
            </a:endParaRPr>
          </a:p>
          <a:p>
            <a:pPr marL="55563" indent="-4763">
              <a:lnSpc>
                <a:spcPct val="80000"/>
              </a:lnSpc>
              <a:spcBef>
                <a:spcPct val="20000"/>
              </a:spcBef>
              <a:defRPr/>
            </a:pPr>
            <a:endParaRPr lang="en-US" sz="1200" b="1" dirty="0">
              <a:solidFill>
                <a:srgbClr val="463F38"/>
              </a:solidFill>
              <a:latin typeface="+mj-lt"/>
            </a:endParaRPr>
          </a:p>
          <a:p>
            <a:pPr marL="579438" indent="-528638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b="1" dirty="0">
                <a:solidFill>
                  <a:srgbClr val="463F38"/>
                </a:solidFill>
                <a:latin typeface="+mj-lt"/>
              </a:rPr>
              <a:t>Q:  	</a:t>
            </a:r>
            <a:r>
              <a:rPr lang="en-US" b="1" dirty="0" smtClean="0">
                <a:solidFill>
                  <a:srgbClr val="463F38"/>
                </a:solidFill>
                <a:latin typeface="+mj-lt"/>
              </a:rPr>
              <a:t>Can </a:t>
            </a:r>
            <a:r>
              <a:rPr lang="en-US" b="1" dirty="0">
                <a:solidFill>
                  <a:srgbClr val="463F38"/>
                </a:solidFill>
                <a:latin typeface="+mj-lt"/>
              </a:rPr>
              <a:t>Compass assist members of my household </a:t>
            </a:r>
            <a:r>
              <a:rPr lang="en-US" b="1" dirty="0" smtClean="0">
                <a:solidFill>
                  <a:srgbClr val="463F38"/>
                </a:solidFill>
                <a:latin typeface="+mj-lt"/>
              </a:rPr>
              <a:t>who </a:t>
            </a:r>
            <a:r>
              <a:rPr lang="en-US" b="1" dirty="0">
                <a:solidFill>
                  <a:srgbClr val="463F38"/>
                </a:solidFill>
                <a:latin typeface="+mj-lt"/>
              </a:rPr>
              <a:t>are on a different insurance plan? </a:t>
            </a:r>
          </a:p>
          <a:p>
            <a:pPr marL="579438" indent="-528638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b="1" dirty="0">
                <a:solidFill>
                  <a:srgbClr val="6FA9DC"/>
                </a:solidFill>
              </a:rPr>
              <a:t>A:	YES</a:t>
            </a:r>
          </a:p>
          <a:p>
            <a:pPr marL="55563" indent="-4763">
              <a:lnSpc>
                <a:spcPct val="80000"/>
              </a:lnSpc>
              <a:spcBef>
                <a:spcPct val="20000"/>
              </a:spcBef>
              <a:defRPr/>
            </a:pPr>
            <a:endParaRPr lang="en-US" sz="1200" b="1" dirty="0">
              <a:solidFill>
                <a:srgbClr val="463F38"/>
              </a:solidFill>
              <a:latin typeface="+mj-lt"/>
            </a:endParaRPr>
          </a:p>
          <a:p>
            <a:pPr marL="579438" indent="-528638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b="1" dirty="0">
                <a:solidFill>
                  <a:srgbClr val="463F38"/>
                </a:solidFill>
                <a:latin typeface="+mj-lt"/>
              </a:rPr>
              <a:t>Q:  </a:t>
            </a:r>
            <a:r>
              <a:rPr lang="en-US" b="1" dirty="0" smtClean="0">
                <a:solidFill>
                  <a:srgbClr val="463F38"/>
                </a:solidFill>
                <a:latin typeface="+mj-lt"/>
              </a:rPr>
              <a:t>	How </a:t>
            </a:r>
            <a:r>
              <a:rPr lang="en-US" b="1" dirty="0">
                <a:solidFill>
                  <a:srgbClr val="463F38"/>
                </a:solidFill>
                <a:latin typeface="+mj-lt"/>
              </a:rPr>
              <a:t>long will it take Compass to respond to my request with an answer?</a:t>
            </a:r>
          </a:p>
          <a:p>
            <a:pPr marL="579438" indent="-528638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b="1" dirty="0" smtClean="0">
                <a:solidFill>
                  <a:schemeClr val="accent1"/>
                </a:solidFill>
                <a:latin typeface="+mj-lt"/>
              </a:rPr>
              <a:t>A:	</a:t>
            </a:r>
            <a:r>
              <a:rPr lang="en-US" b="1" dirty="0" smtClean="0">
                <a:solidFill>
                  <a:srgbClr val="6FA9DC"/>
                </a:solidFill>
                <a:latin typeface="+mj-lt"/>
              </a:rPr>
              <a:t>Most </a:t>
            </a:r>
            <a:r>
              <a:rPr lang="en-US" b="1" dirty="0">
                <a:solidFill>
                  <a:srgbClr val="6FA9DC"/>
                </a:solidFill>
                <a:latin typeface="+mj-lt"/>
              </a:rPr>
              <a:t>requests are answered </a:t>
            </a:r>
            <a:r>
              <a:rPr lang="en-US" b="1" dirty="0" smtClean="0">
                <a:solidFill>
                  <a:srgbClr val="6FA9DC"/>
                </a:solidFill>
                <a:latin typeface="+mj-lt"/>
              </a:rPr>
              <a:t>by the next </a:t>
            </a:r>
            <a:r>
              <a:rPr lang="en-US" b="1" dirty="0">
                <a:solidFill>
                  <a:srgbClr val="6FA9DC"/>
                </a:solidFill>
                <a:latin typeface="+mj-lt"/>
              </a:rPr>
              <a:t>business day – bill reviews and appeals often take longer</a:t>
            </a:r>
          </a:p>
          <a:p>
            <a:pPr marL="517525" indent="-466725">
              <a:lnSpc>
                <a:spcPct val="80000"/>
              </a:lnSpc>
              <a:spcBef>
                <a:spcPct val="20000"/>
              </a:spcBef>
              <a:defRPr/>
            </a:pPr>
            <a:endParaRPr lang="en-US" sz="1200" b="1" dirty="0">
              <a:solidFill>
                <a:srgbClr val="463F38"/>
              </a:solidFill>
              <a:latin typeface="+mj-lt"/>
            </a:endParaRPr>
          </a:p>
          <a:p>
            <a:pPr marL="517525" indent="-466725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b="1" dirty="0">
                <a:solidFill>
                  <a:srgbClr val="463F38"/>
                </a:solidFill>
                <a:latin typeface="+mj-lt"/>
              </a:rPr>
              <a:t>Q:  </a:t>
            </a:r>
            <a:r>
              <a:rPr lang="en-US" b="1" dirty="0" smtClean="0">
                <a:solidFill>
                  <a:srgbClr val="463F38"/>
                </a:solidFill>
                <a:latin typeface="+mj-lt"/>
              </a:rPr>
              <a:t>	Does </a:t>
            </a:r>
            <a:r>
              <a:rPr lang="en-US" b="1" dirty="0">
                <a:solidFill>
                  <a:srgbClr val="463F38"/>
                </a:solidFill>
                <a:latin typeface="+mj-lt"/>
              </a:rPr>
              <a:t>Compass need permission to speak with my doctor or insurance company?</a:t>
            </a:r>
          </a:p>
          <a:p>
            <a:pPr marL="517525" indent="-466725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b="1" dirty="0" smtClean="0">
                <a:solidFill>
                  <a:srgbClr val="6FA9DC"/>
                </a:solidFill>
                <a:latin typeface="+mj-lt"/>
              </a:rPr>
              <a:t>A:</a:t>
            </a:r>
            <a:r>
              <a:rPr lang="en-US" b="1" dirty="0" smtClean="0">
                <a:solidFill>
                  <a:srgbClr val="463F38"/>
                </a:solidFill>
                <a:latin typeface="+mj-lt"/>
              </a:rPr>
              <a:t>	</a:t>
            </a:r>
            <a:r>
              <a:rPr lang="en-US" b="1" dirty="0" smtClean="0">
                <a:solidFill>
                  <a:srgbClr val="6FA9DC"/>
                </a:solidFill>
                <a:latin typeface="+mj-lt"/>
              </a:rPr>
              <a:t>YES</a:t>
            </a:r>
            <a:r>
              <a:rPr lang="en-US" b="1" dirty="0">
                <a:solidFill>
                  <a:srgbClr val="6FA9DC"/>
                </a:solidFill>
                <a:latin typeface="+mj-lt"/>
              </a:rPr>
              <a:t>, you will need to fill out an authorization form giving Compass permission to advocate for you on your </a:t>
            </a:r>
            <a:r>
              <a:rPr lang="en-US" b="1" dirty="0" smtClean="0">
                <a:solidFill>
                  <a:srgbClr val="6FA9DC"/>
                </a:solidFill>
                <a:latin typeface="+mj-lt"/>
              </a:rPr>
              <a:t>behalf</a:t>
            </a:r>
          </a:p>
          <a:p>
            <a:pPr marL="55563" indent="-4763">
              <a:lnSpc>
                <a:spcPct val="80000"/>
              </a:lnSpc>
              <a:spcBef>
                <a:spcPct val="20000"/>
              </a:spcBef>
              <a:defRPr/>
            </a:pPr>
            <a:endParaRPr lang="en-US" sz="1200" b="1" dirty="0">
              <a:solidFill>
                <a:srgbClr val="463F38"/>
              </a:solidFill>
            </a:endParaRPr>
          </a:p>
          <a:p>
            <a:pPr marL="579438" indent="-528638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b="1" dirty="0">
                <a:solidFill>
                  <a:srgbClr val="463F38"/>
                </a:solidFill>
              </a:rPr>
              <a:t>Q:  	</a:t>
            </a:r>
            <a:r>
              <a:rPr lang="en-US" b="1" dirty="0" smtClean="0">
                <a:solidFill>
                  <a:srgbClr val="463F38"/>
                </a:solidFill>
              </a:rPr>
              <a:t>Can I access Compass services online?</a:t>
            </a:r>
            <a:endParaRPr lang="en-US" b="1" dirty="0">
              <a:solidFill>
                <a:srgbClr val="463F38"/>
              </a:solidFill>
            </a:endParaRPr>
          </a:p>
          <a:p>
            <a:pPr marL="579438" indent="-528638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b="1" dirty="0">
                <a:solidFill>
                  <a:schemeClr val="accent1"/>
                </a:solidFill>
              </a:rPr>
              <a:t>A:	</a:t>
            </a:r>
            <a:r>
              <a:rPr lang="en-US" b="1" dirty="0" smtClean="0">
                <a:solidFill>
                  <a:srgbClr val="6FA9DC"/>
                </a:solidFill>
              </a:rPr>
              <a:t>YES, once you REGISTER at </a:t>
            </a:r>
            <a:r>
              <a:rPr lang="en-US" b="1" dirty="0" err="1" smtClean="0">
                <a:solidFill>
                  <a:srgbClr val="6FA9DC"/>
                </a:solidFill>
              </a:rPr>
              <a:t>member.compassphs.com</a:t>
            </a:r>
            <a:r>
              <a:rPr lang="en-US" b="1" dirty="0" smtClean="0">
                <a:solidFill>
                  <a:srgbClr val="6FA9DC"/>
                </a:solidFill>
              </a:rPr>
              <a:t>.</a:t>
            </a:r>
            <a:endParaRPr lang="en-US" b="1" dirty="0">
              <a:solidFill>
                <a:srgbClr val="6FA9DC"/>
              </a:solidFill>
            </a:endParaRP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705100" y="6492875"/>
            <a:ext cx="3733800" cy="365125"/>
          </a:xfrm>
        </p:spPr>
        <p:txBody>
          <a:bodyPr/>
          <a:lstStyle/>
          <a:p>
            <a:r>
              <a:rPr lang="en-US" sz="700" dirty="0" smtClean="0">
                <a:solidFill>
                  <a:prstClr val="black">
                    <a:tint val="75000"/>
                  </a:prstClr>
                </a:solidFill>
              </a:rPr>
              <a:t>Confidential and Proprietary – Intended for Compass Customers Only </a:t>
            </a:r>
            <a:endParaRPr lang="en-US" sz="7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48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571750" y="990600"/>
            <a:ext cx="4000500" cy="2286000"/>
            <a:chOff x="2971800" y="1398336"/>
            <a:chExt cx="4000500" cy="2286000"/>
          </a:xfrm>
        </p:grpSpPr>
        <p:sp>
          <p:nvSpPr>
            <p:cNvPr id="7" name="TextBox 6"/>
            <p:cNvSpPr txBox="1"/>
            <p:nvPr/>
          </p:nvSpPr>
          <p:spPr>
            <a:xfrm>
              <a:off x="2971800" y="2221768"/>
              <a:ext cx="4000500" cy="1369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cap="all" dirty="0" smtClean="0">
                  <a:solidFill>
                    <a:schemeClr val="accent3"/>
                  </a:solidFill>
                </a:rPr>
                <a:t>Ryan Hrbacek</a:t>
              </a:r>
            </a:p>
            <a:p>
              <a:pPr>
                <a:spcAft>
                  <a:spcPts val="600"/>
                </a:spcAft>
              </a:pPr>
              <a:r>
                <a:rPr lang="en-US" sz="1400" cap="all" dirty="0" smtClean="0">
                  <a:solidFill>
                    <a:schemeClr val="accent1"/>
                  </a:solidFill>
                </a:rPr>
                <a:t>Health Pro consultant</a:t>
              </a:r>
            </a:p>
            <a:p>
              <a:r>
                <a:rPr lang="en-US" dirty="0">
                  <a:solidFill>
                    <a:schemeClr val="tx2"/>
                  </a:solidFill>
                </a:rPr>
                <a:t>Ryan.Hrbacek@compassphs.com</a:t>
              </a:r>
              <a:endParaRPr lang="en-US" dirty="0" smtClean="0">
                <a:solidFill>
                  <a:schemeClr val="tx2"/>
                </a:solidFill>
              </a:endParaRPr>
            </a:p>
            <a:p>
              <a:r>
                <a:rPr lang="en-US" dirty="0" smtClean="0">
                  <a:solidFill>
                    <a:schemeClr val="tx2"/>
                  </a:solidFill>
                </a:rPr>
                <a:t>800.513.1667 x411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grpSp>
          <p:nvGrpSpPr>
            <p:cNvPr id="14" name="Group 13"/>
            <p:cNvGrpSpPr>
              <a:grpSpLocks noChangeAspect="1"/>
            </p:cNvGrpSpPr>
            <p:nvPr/>
          </p:nvGrpSpPr>
          <p:grpSpPr>
            <a:xfrm>
              <a:off x="2971800" y="1398336"/>
              <a:ext cx="4000500" cy="2286000"/>
              <a:chOff x="2971800" y="1398336"/>
              <a:chExt cx="3200400" cy="1828800"/>
            </a:xfrm>
          </p:grpSpPr>
          <p:sp>
            <p:nvSpPr>
              <p:cNvPr id="8" name="Rounded Rectangle 7"/>
              <p:cNvSpPr>
                <a:spLocks noChangeAspect="1"/>
              </p:cNvSpPr>
              <p:nvPr/>
            </p:nvSpPr>
            <p:spPr>
              <a:xfrm>
                <a:off x="2971800" y="1398336"/>
                <a:ext cx="3200400" cy="1828800"/>
              </a:xfrm>
              <a:prstGeom prst="roundRect">
                <a:avLst>
                  <a:gd name="adj" fmla="val 11053"/>
                </a:avLst>
              </a:prstGeom>
              <a:noFill/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2971800" y="1541130"/>
                <a:ext cx="3200400" cy="457200"/>
                <a:chOff x="2971800" y="1541130"/>
                <a:chExt cx="3200400" cy="457200"/>
              </a:xfrm>
              <a:solidFill>
                <a:schemeClr val="accent1"/>
              </a:solidFill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2971800" y="1541130"/>
                  <a:ext cx="3200400" cy="457200"/>
                </a:xfrm>
                <a:prstGeom prst="rect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/>
                </a:p>
              </p:txBody>
            </p:sp>
            <p:pic>
              <p:nvPicPr>
                <p:cNvPr id="10" name="Picture 9" descr="Compass-C_HORIZ_NO-TAG_REV-2C.png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322" t="11307" b="20851"/>
                <a:stretch/>
              </p:blipFill>
              <p:spPr>
                <a:xfrm>
                  <a:off x="3169920" y="1595104"/>
                  <a:ext cx="1183694" cy="361950"/>
                </a:xfrm>
                <a:prstGeom prst="rect">
                  <a:avLst/>
                </a:prstGeom>
                <a:grpFill/>
              </p:spPr>
            </p:pic>
            <p:sp>
              <p:nvSpPr>
                <p:cNvPr id="11" name="TextBox 10"/>
                <p:cNvSpPr txBox="1"/>
                <p:nvPr/>
              </p:nvSpPr>
              <p:spPr>
                <a:xfrm>
                  <a:off x="4586035" y="1680830"/>
                  <a:ext cx="1507660" cy="2215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>
                      <a:solidFill>
                        <a:schemeClr val="bg1"/>
                      </a:solidFill>
                    </a:rPr>
                    <a:t>Healthcare Redefined.</a:t>
                  </a:r>
                  <a:endParaRPr lang="en-US" sz="12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grpSp>
        <p:nvGrpSpPr>
          <p:cNvPr id="2" name="Group 1"/>
          <p:cNvGrpSpPr/>
          <p:nvPr/>
        </p:nvGrpSpPr>
        <p:grpSpPr>
          <a:xfrm>
            <a:off x="176764" y="3758168"/>
            <a:ext cx="4292300" cy="1450208"/>
            <a:chOff x="304432" y="3886934"/>
            <a:chExt cx="4292300" cy="1450208"/>
          </a:xfrm>
        </p:grpSpPr>
        <p:sp>
          <p:nvSpPr>
            <p:cNvPr id="47" name="Rectangle 46"/>
            <p:cNvSpPr/>
            <p:nvPr/>
          </p:nvSpPr>
          <p:spPr>
            <a:xfrm>
              <a:off x="481932" y="4073206"/>
              <a:ext cx="4114800" cy="126393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91440" rIns="182880" bIns="91440" rtlCol="0" anchor="ctr" anchorCtr="0">
              <a:spAutoFit/>
            </a:bodyPr>
            <a:lstStyle/>
            <a:p>
              <a:pPr>
                <a:lnSpc>
                  <a:spcPct val="110000"/>
                </a:lnSpc>
                <a:spcAft>
                  <a:spcPts val="600"/>
                </a:spcAft>
              </a:pPr>
              <a:r>
                <a:rPr lang="en-US" sz="1600" b="1" dirty="0">
                  <a:solidFill>
                    <a:schemeClr val="tx1"/>
                  </a:solidFill>
                </a:rPr>
                <a:t>Moved recently or looking for a new provider? </a:t>
              </a:r>
              <a:r>
                <a:rPr lang="en-US" sz="1600" dirty="0">
                  <a:solidFill>
                    <a:schemeClr val="tx1"/>
                  </a:solidFill>
                </a:rPr>
                <a:t>We’ll find great doctors, dentists and eye care professionals for you and your family.</a:t>
              </a: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304432" y="3886934"/>
              <a:ext cx="365760" cy="365760"/>
              <a:chOff x="304800" y="2661447"/>
              <a:chExt cx="365760" cy="365760"/>
            </a:xfrm>
          </p:grpSpPr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>
                <a:off x="304800" y="2661447"/>
                <a:ext cx="365760" cy="3657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3B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415857" y="2687263"/>
                <a:ext cx="14364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chemeClr val="bg1"/>
                    </a:solidFill>
                  </a:rPr>
                  <a:t>1</a:t>
                </a: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176764" y="5329120"/>
            <a:ext cx="4292300" cy="1172248"/>
            <a:chOff x="381000" y="5400338"/>
            <a:chExt cx="4292300" cy="1172248"/>
          </a:xfrm>
        </p:grpSpPr>
        <p:sp>
          <p:nvSpPr>
            <p:cNvPr id="44" name="Rectangle 43"/>
            <p:cNvSpPr/>
            <p:nvPr/>
          </p:nvSpPr>
          <p:spPr>
            <a:xfrm>
              <a:off x="558500" y="5579494"/>
              <a:ext cx="4114800" cy="993092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91440" rIns="182880" bIns="91440" rtlCol="0" anchor="ctr" anchorCtr="0">
              <a:spAutoFit/>
            </a:bodyPr>
            <a:lstStyle/>
            <a:p>
              <a:pPr>
                <a:lnSpc>
                  <a:spcPct val="110000"/>
                </a:lnSpc>
                <a:spcAft>
                  <a:spcPts val="600"/>
                </a:spcAft>
              </a:pPr>
              <a:r>
                <a:rPr lang="en-US" sz="1600" b="1" dirty="0">
                  <a:solidFill>
                    <a:schemeClr val="tx1"/>
                  </a:solidFill>
                </a:rPr>
                <a:t>Upcoming medical procedure? </a:t>
              </a:r>
              <a:r>
                <a:rPr lang="en-US" sz="1600" dirty="0">
                  <a:solidFill>
                    <a:schemeClr val="tx1"/>
                  </a:solidFill>
                </a:rPr>
                <a:t>We’ll estimate your out-of-pocket cost to ensure you pay a fair price.</a:t>
              </a: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381000" y="5400338"/>
              <a:ext cx="365760" cy="365760"/>
              <a:chOff x="304800" y="2661447"/>
              <a:chExt cx="365760" cy="365760"/>
            </a:xfrm>
          </p:grpSpPr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>
                <a:off x="304800" y="2661447"/>
                <a:ext cx="365760" cy="3657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3B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415857" y="2687263"/>
                <a:ext cx="14364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chemeClr val="bg1"/>
                    </a:solidFill>
                  </a:rPr>
                  <a:t>2</a:t>
                </a: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68" name="Group 67"/>
          <p:cNvGrpSpPr/>
          <p:nvPr/>
        </p:nvGrpSpPr>
        <p:grpSpPr>
          <a:xfrm>
            <a:off x="4672932" y="3758168"/>
            <a:ext cx="4292300" cy="1450208"/>
            <a:chOff x="304432" y="3886934"/>
            <a:chExt cx="4292300" cy="1450208"/>
          </a:xfrm>
        </p:grpSpPr>
        <p:sp>
          <p:nvSpPr>
            <p:cNvPr id="69" name="Rectangle 68"/>
            <p:cNvSpPr/>
            <p:nvPr/>
          </p:nvSpPr>
          <p:spPr>
            <a:xfrm>
              <a:off x="481932" y="4073206"/>
              <a:ext cx="4114800" cy="126393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91440" rIns="182880" bIns="91440" rtlCol="0" anchor="ctr" anchorCtr="0">
              <a:spAutoFit/>
            </a:bodyPr>
            <a:lstStyle/>
            <a:p>
              <a:pPr>
                <a:lnSpc>
                  <a:spcPct val="110000"/>
                </a:lnSpc>
                <a:spcAft>
                  <a:spcPts val="600"/>
                </a:spcAft>
              </a:pPr>
              <a:r>
                <a:rPr lang="en-US" sz="1600" b="1" dirty="0">
                  <a:solidFill>
                    <a:schemeClr val="tx1"/>
                  </a:solidFill>
                </a:rPr>
                <a:t>Tired of overpaying for brand-name prescriptions? </a:t>
              </a:r>
              <a:r>
                <a:rPr lang="en-US" sz="1600" dirty="0">
                  <a:solidFill>
                    <a:schemeClr val="tx1"/>
                  </a:solidFill>
                </a:rPr>
                <a:t>Let Compass research the most cost-effective options for the prescriptions you’re taking.</a:t>
              </a: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304432" y="3886934"/>
              <a:ext cx="365760" cy="365760"/>
              <a:chOff x="304800" y="2661447"/>
              <a:chExt cx="365760" cy="365760"/>
            </a:xfrm>
          </p:grpSpPr>
          <p:sp>
            <p:nvSpPr>
              <p:cNvPr id="72" name="Oval 71"/>
              <p:cNvSpPr>
                <a:spLocks noChangeAspect="1"/>
              </p:cNvSpPr>
              <p:nvPr/>
            </p:nvSpPr>
            <p:spPr>
              <a:xfrm>
                <a:off x="304800" y="2661447"/>
                <a:ext cx="365760" cy="3657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3B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415857" y="2687263"/>
                <a:ext cx="14364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chemeClr val="bg1"/>
                    </a:solidFill>
                  </a:rPr>
                  <a:t>3</a:t>
                </a: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4672932" y="5329120"/>
            <a:ext cx="4292300" cy="927924"/>
            <a:chOff x="4672932" y="5586732"/>
            <a:chExt cx="4292300" cy="927924"/>
          </a:xfrm>
        </p:grpSpPr>
        <p:sp>
          <p:nvSpPr>
            <p:cNvPr id="86" name="Rectangle 85"/>
            <p:cNvSpPr/>
            <p:nvPr/>
          </p:nvSpPr>
          <p:spPr>
            <a:xfrm>
              <a:off x="4850432" y="5771726"/>
              <a:ext cx="4114800" cy="74293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91440" rIns="182880" bIns="91440" rtlCol="0" anchor="t" anchorCtr="0">
              <a:noAutofit/>
            </a:bodyPr>
            <a:lstStyle/>
            <a:p>
              <a:pPr>
                <a:lnSpc>
                  <a:spcPct val="110000"/>
                </a:lnSpc>
                <a:spcAft>
                  <a:spcPts val="600"/>
                </a:spcAft>
              </a:pPr>
              <a:r>
                <a:rPr lang="en-US" sz="1600" b="1" dirty="0">
                  <a:solidFill>
                    <a:schemeClr val="tx1"/>
                  </a:solidFill>
                </a:rPr>
                <a:t>Wondering if a medical bill is correct? </a:t>
              </a:r>
              <a:r>
                <a:rPr lang="en-US" sz="1600" dirty="0">
                  <a:solidFill>
                    <a:schemeClr val="tx1"/>
                  </a:solidFill>
                </a:rPr>
                <a:t>We’ll make sure you’re not overbilled.</a:t>
              </a: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4672932" y="5586732"/>
              <a:ext cx="365760" cy="365760"/>
              <a:chOff x="304800" y="2661447"/>
              <a:chExt cx="365760" cy="365760"/>
            </a:xfrm>
          </p:grpSpPr>
          <p:sp>
            <p:nvSpPr>
              <p:cNvPr id="88" name="Oval 87"/>
              <p:cNvSpPr>
                <a:spLocks noChangeAspect="1"/>
              </p:cNvSpPr>
              <p:nvPr/>
            </p:nvSpPr>
            <p:spPr>
              <a:xfrm>
                <a:off x="304800" y="2661447"/>
                <a:ext cx="365760" cy="3657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3B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415857" y="2687263"/>
                <a:ext cx="14364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chemeClr val="bg1"/>
                    </a:solidFill>
                  </a:rPr>
                  <a:t>4</a:t>
                </a: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93" name="Title 1"/>
          <p:cNvSpPr txBox="1">
            <a:spLocks/>
          </p:cNvSpPr>
          <p:nvPr/>
        </p:nvSpPr>
        <p:spPr>
          <a:xfrm>
            <a:off x="228600" y="228600"/>
            <a:ext cx="8686800" cy="990600"/>
          </a:xfrm>
          <a:prstGeom prst="rect">
            <a:avLst/>
          </a:prstGeom>
        </p:spPr>
        <p:txBody>
          <a:bodyPr vert="horz" lIns="81628" tIns="40814" rIns="81628" bIns="40814" anchor="t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2900" b="1" kern="1200" cap="all" baseline="0">
                <a:solidFill>
                  <a:srgbClr val="6FA9D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 smtClean="0"/>
              <a:t>Welcome to healthcare—simplified.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A6D40E-28D7-4521-8EBF-CD3E6DE2FCC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4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705100" y="6492875"/>
            <a:ext cx="3733800" cy="365125"/>
          </a:xfrm>
        </p:spPr>
        <p:txBody>
          <a:bodyPr/>
          <a:lstStyle/>
          <a:p>
            <a:r>
              <a:rPr lang="en-US" sz="700" dirty="0" smtClean="0">
                <a:solidFill>
                  <a:prstClr val="black">
                    <a:tint val="75000"/>
                  </a:prstClr>
                </a:solidFill>
              </a:rPr>
              <a:t>Confidential and Proprietary – Intended for Compass Customers Only </a:t>
            </a:r>
            <a:endParaRPr lang="en-US" sz="7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01688" y="3349542"/>
            <a:ext cx="4940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Monday through Friday 8AM – 6PM Central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48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7">
      <a:dk1>
        <a:srgbClr val="003B5B"/>
      </a:dk1>
      <a:lt1>
        <a:sysClr val="window" lastClr="FFFFFF"/>
      </a:lt1>
      <a:dk2>
        <a:srgbClr val="3C3C3B"/>
      </a:dk2>
      <a:lt2>
        <a:srgbClr val="00BBD3"/>
      </a:lt2>
      <a:accent1>
        <a:srgbClr val="6FA9DC"/>
      </a:accent1>
      <a:accent2>
        <a:srgbClr val="9A989B"/>
      </a:accent2>
      <a:accent3>
        <a:srgbClr val="E8331B"/>
      </a:accent3>
      <a:accent4>
        <a:srgbClr val="94368D"/>
      </a:accent4>
      <a:accent5>
        <a:srgbClr val="C4DB6E"/>
      </a:accent5>
      <a:accent6>
        <a:srgbClr val="FFC642"/>
      </a:accent6>
      <a:hlink>
        <a:srgbClr val="6FA9DC"/>
      </a:hlink>
      <a:folHlink>
        <a:srgbClr val="E8331B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solidFill>
          <a:schemeClr val="accent2"/>
        </a:solidFill>
        <a:ln>
          <a:solidFill>
            <a:schemeClr val="bg1"/>
          </a:solidFill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Overview Presentation_January 2015_Final.pptx</Template>
  <TotalTime>11924</TotalTime>
  <Words>364</Words>
  <Application>Microsoft Office PowerPoint</Application>
  <PresentationFormat>On-screen Show (4:3)</PresentationFormat>
  <Paragraphs>81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Century Gothic</vt:lpstr>
      <vt:lpstr>Courier New</vt:lpstr>
      <vt:lpstr>Lucida Grande</vt:lpstr>
      <vt:lpstr>Wingdings</vt:lpstr>
      <vt:lpstr>Median</vt:lpstr>
      <vt:lpstr>PowerPoint Presentation</vt:lpstr>
      <vt:lpstr>Healthcare is overwhelming</vt:lpstr>
      <vt:lpstr>Compass Health Pro™ Consultants Your Champion for Simpler, Smarter Healthcare</vt:lpstr>
      <vt:lpstr>How compass takes care of you.</vt:lpstr>
      <vt:lpstr>Compass does not…</vt:lpstr>
      <vt:lpstr>Frequently asked questions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</dc:creator>
  <cp:lastModifiedBy>Eric</cp:lastModifiedBy>
  <cp:revision>322</cp:revision>
  <dcterms:created xsi:type="dcterms:W3CDTF">2013-07-31T05:12:03Z</dcterms:created>
  <dcterms:modified xsi:type="dcterms:W3CDTF">2015-09-24T19:59:00Z</dcterms:modified>
</cp:coreProperties>
</file>